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60" r:id="rId2"/>
    <p:sldId id="306" r:id="rId3"/>
    <p:sldId id="303" r:id="rId4"/>
    <p:sldId id="286" r:id="rId5"/>
    <p:sldId id="288" r:id="rId6"/>
    <p:sldId id="287" r:id="rId7"/>
    <p:sldId id="274" r:id="rId8"/>
    <p:sldId id="285" r:id="rId9"/>
    <p:sldId id="284" r:id="rId10"/>
    <p:sldId id="289" r:id="rId11"/>
    <p:sldId id="292" r:id="rId12"/>
    <p:sldId id="291" r:id="rId13"/>
    <p:sldId id="290" r:id="rId14"/>
    <p:sldId id="300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07C"/>
    <a:srgbClr val="0C512D"/>
    <a:srgbClr val="00367C"/>
    <a:srgbClr val="D2E0E9"/>
    <a:srgbClr val="FFFFFF"/>
    <a:srgbClr val="779FCD"/>
    <a:srgbClr val="0033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CA0A6136-BC64-D020-897D-843E90126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FAAEF556-EB52-75D2-2045-91E3AA8700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0043-F761-49CE-A98B-8C6A49534298}" type="datetimeFigureOut">
              <a:rPr lang="zh-TW" altLang="en-US" smtClean="0"/>
              <a:pPr/>
              <a:t>2025/4/20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DA36596D-A809-9CC0-6DEB-9BE4ADAABA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46DD7050-30C6-53F9-17D1-C7721BF342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4ED9-81E9-4146-B65E-2EF33811B1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824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652F-78C4-4934-9E41-CB124B12F5F2}" type="datetimeFigureOut">
              <a:rPr lang="zh-TW" altLang="en-US" smtClean="0"/>
              <a:pPr/>
              <a:t>2025/4/20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904A8-3088-45FC-A3D3-940575F967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9014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字版面配置區 23">
            <a:extLst>
              <a:ext uri="{FF2B5EF4-FFF2-40B4-BE49-F238E27FC236}">
                <a16:creationId xmlns="" xmlns:a16="http://schemas.microsoft.com/office/drawing/2014/main" id="{E28283CD-2EF9-F431-6BF5-54BA5335EC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6025" y="2991779"/>
            <a:ext cx="3212186" cy="132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思源黑體 Bold" panose="020B0800000000000000" pitchFamily="34" charset="-120"/>
                <a:ea typeface="思源黑體 Bold" panose="020B0800000000000000" pitchFamily="34" charset="-120"/>
              </a:defRPr>
            </a:lvl1pPr>
          </a:lstStyle>
          <a:p>
            <a:pPr lvl="0"/>
            <a:r>
              <a:rPr lang="zh-TW" altLang="en-US" dirty="0"/>
              <a:t>簡報標題名稱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四十四級正黑體</a:t>
            </a:r>
          </a:p>
        </p:txBody>
      </p:sp>
      <p:pic>
        <p:nvPicPr>
          <p:cNvPr id="3" name="圖片 2" descr="一張含有 螢幕擷取畫面, 作業系統, 軟體 的圖片&#10;&#10;自動產生的描述">
            <a:extLst>
              <a:ext uri="{FF2B5EF4-FFF2-40B4-BE49-F238E27FC236}">
                <a16:creationId xmlns="" xmlns:a16="http://schemas.microsoft.com/office/drawing/2014/main" id="{82ACA437-0A09-18AF-A335-5E3AD4422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版面配置區 23">
            <a:extLst>
              <a:ext uri="{FF2B5EF4-FFF2-40B4-BE49-F238E27FC236}">
                <a16:creationId xmlns="" xmlns:a16="http://schemas.microsoft.com/office/drawing/2014/main" id="{9943A48B-6EB1-4579-F5C9-E9D0E36DD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1321" y="2766600"/>
            <a:ext cx="4282915" cy="132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簡報標題名稱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四十四級正黑體</a:t>
            </a:r>
          </a:p>
        </p:txBody>
      </p:sp>
    </p:spTree>
    <p:extLst>
      <p:ext uri="{BB962C8B-B14F-4D97-AF65-F5344CB8AC3E}">
        <p14:creationId xmlns="" xmlns:p14="http://schemas.microsoft.com/office/powerpoint/2010/main" val="267892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8AA15DFF-23AC-D669-08F0-83FE0FFFDAB5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圖片 9" descr="一張含有 螢幕擷取畫面, 設計 的圖片&#10;&#10;自動產生的描述">
              <a:extLst>
                <a:ext uri="{FF2B5EF4-FFF2-40B4-BE49-F238E27FC236}">
                  <a16:creationId xmlns="" xmlns:a16="http://schemas.microsoft.com/office/drawing/2014/main" id="{73B1AFC2-C79A-4A20-A760-EC21F18D30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00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1" name="圖片 10" descr="一張含有 文字, 字型, 圖形, 螢幕擷取畫面 的圖片&#10;&#10;自動產生的描述">
              <a:extLst>
                <a:ext uri="{FF2B5EF4-FFF2-40B4-BE49-F238E27FC236}">
                  <a16:creationId xmlns="" xmlns:a16="http://schemas.microsoft.com/office/drawing/2014/main" id="{059E93B6-A161-0F15-6469-DC18360090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36" y="6513376"/>
              <a:ext cx="883668" cy="229240"/>
            </a:xfrm>
            <a:prstGeom prst="rect">
              <a:avLst/>
            </a:prstGeom>
          </p:spPr>
        </p:pic>
      </p:grpSp>
      <p:sp>
        <p:nvSpPr>
          <p:cNvPr id="5" name="文字版面配置區 23">
            <a:extLst>
              <a:ext uri="{FF2B5EF4-FFF2-40B4-BE49-F238E27FC236}">
                <a16:creationId xmlns="" xmlns:a16="http://schemas.microsoft.com/office/drawing/2014/main" id="{D98E53A1-9E61-0218-901C-BB4B47EDE3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289" y="611970"/>
            <a:ext cx="2364119" cy="5169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33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6" name="文字版面配置區 23">
            <a:extLst>
              <a:ext uri="{FF2B5EF4-FFF2-40B4-BE49-F238E27FC236}">
                <a16:creationId xmlns="" xmlns:a16="http://schemas.microsoft.com/office/drawing/2014/main" id="{138ACD06-8339-45BB-165E-8188596896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9" y="1312301"/>
            <a:ext cx="2364119" cy="5169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rgbClr val="0033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小標小標</a:t>
            </a:r>
          </a:p>
        </p:txBody>
      </p:sp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867B314E-BB04-2D69-C4E0-DE8E4DC4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525" y="6453967"/>
            <a:ext cx="526312" cy="255180"/>
          </a:xfrm>
          <a:prstGeom prst="rect">
            <a:avLst/>
          </a:prstGeom>
        </p:spPr>
        <p:txBody>
          <a:bodyPr anchor="ctr"/>
          <a:lstStyle>
            <a:lvl1pPr>
              <a:defRPr lang="zh-TW" altLang="en-US" sz="1200" kern="1200" smtClean="0">
                <a:solidFill>
                  <a:schemeClr val="bg1"/>
                </a:solidFill>
                <a:latin typeface="Montserrat" pitchFamily="2" charset="0"/>
                <a:ea typeface="思源黑體 Normal" panose="020B0400000000000000" pitchFamily="34" charset="-120"/>
                <a:cs typeface="+mn-cs"/>
              </a:defRPr>
            </a:lvl1pPr>
          </a:lstStyle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3060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藍色, 電子藍, Azure 的圖片&#10;&#10;自動產生的描述">
            <a:extLst>
              <a:ext uri="{FF2B5EF4-FFF2-40B4-BE49-F238E27FC236}">
                <a16:creationId xmlns="" xmlns:a16="http://schemas.microsoft.com/office/drawing/2014/main" id="{3AC0F4E0-2D7E-7D4B-182B-5D91AB825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5">
            <a:extLst>
              <a:ext uri="{FF2B5EF4-FFF2-40B4-BE49-F238E27FC236}">
                <a16:creationId xmlns="" xmlns:a16="http://schemas.microsoft.com/office/drawing/2014/main" id="{D71835C5-3EEC-5E65-4076-618489A6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525" y="6453967"/>
            <a:ext cx="526312" cy="255180"/>
          </a:xfrm>
          <a:prstGeom prst="rect">
            <a:avLst/>
          </a:prstGeom>
        </p:spPr>
        <p:txBody>
          <a:bodyPr anchor="ctr"/>
          <a:lstStyle>
            <a:lvl1pPr>
              <a:defRPr lang="zh-TW" altLang="en-US" sz="1200" kern="1200" smtClean="0">
                <a:solidFill>
                  <a:schemeClr val="bg1"/>
                </a:solidFill>
                <a:latin typeface="Montserrat" pitchFamily="2" charset="0"/>
                <a:ea typeface="思源黑體 Normal" panose="020B0400000000000000" pitchFamily="34" charset="-120"/>
                <a:cs typeface="+mn-cs"/>
              </a:defRPr>
            </a:lvl1pPr>
          </a:lstStyle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‹#›</a:t>
            </a:fld>
            <a:endParaRPr 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D7C76719-1E03-C886-BA27-68B9216A4CCC}"/>
              </a:ext>
            </a:extLst>
          </p:cNvPr>
          <p:cNvSpPr txBox="1"/>
          <p:nvPr userDrawn="1"/>
        </p:nvSpPr>
        <p:spPr>
          <a:xfrm>
            <a:off x="2995287" y="3113529"/>
            <a:ext cx="31534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TW" sz="35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THANK YOU!</a:t>
            </a:r>
            <a:endParaRPr lang="zh-TW" altLang="en-US" sz="35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68317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84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273">
          <p15:clr>
            <a:srgbClr val="FBAE40"/>
          </p15:clr>
        </p15:guide>
        <p15:guide id="4" orient="horz" pos="272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螢幕擷取畫面, 設計 的圖片&#10;&#10;自動產生的描述">
            <a:extLst>
              <a:ext uri="{FF2B5EF4-FFF2-40B4-BE49-F238E27FC236}">
                <a16:creationId xmlns="" xmlns:a16="http://schemas.microsoft.com/office/drawing/2014/main" id="{6272AD6C-0E0A-BA4C-8140-B3FA2F9A1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版面配置區 23">
            <a:extLst>
              <a:ext uri="{FF2B5EF4-FFF2-40B4-BE49-F238E27FC236}">
                <a16:creationId xmlns="" xmlns:a16="http://schemas.microsoft.com/office/drawing/2014/main" id="{D98E53A1-9E61-0218-901C-BB4B47EDE3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289" y="611970"/>
            <a:ext cx="2364119" cy="5169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0033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標題標題</a:t>
            </a:r>
          </a:p>
        </p:txBody>
      </p:sp>
      <p:sp>
        <p:nvSpPr>
          <p:cNvPr id="6" name="文字版面配置區 23">
            <a:extLst>
              <a:ext uri="{FF2B5EF4-FFF2-40B4-BE49-F238E27FC236}">
                <a16:creationId xmlns="" xmlns:a16="http://schemas.microsoft.com/office/drawing/2014/main" id="{138ACD06-8339-45BB-165E-8188596896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9" y="1312301"/>
            <a:ext cx="2364119" cy="5169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rgbClr val="0033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小標小標</a:t>
            </a:r>
          </a:p>
        </p:txBody>
      </p:sp>
      <p:sp>
        <p:nvSpPr>
          <p:cNvPr id="3" name="投影片編號版面配置區 5">
            <a:extLst>
              <a:ext uri="{FF2B5EF4-FFF2-40B4-BE49-F238E27FC236}">
                <a16:creationId xmlns="" xmlns:a16="http://schemas.microsoft.com/office/drawing/2014/main" id="{867B314E-BB04-2D69-C4E0-DE8E4DC4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525" y="6453967"/>
            <a:ext cx="526312" cy="255180"/>
          </a:xfrm>
          <a:prstGeom prst="rect">
            <a:avLst/>
          </a:prstGeom>
        </p:spPr>
        <p:txBody>
          <a:bodyPr anchor="ctr"/>
          <a:lstStyle>
            <a:lvl1pPr>
              <a:defRPr lang="zh-TW" altLang="en-US" sz="1200" kern="1200" smtClean="0">
                <a:solidFill>
                  <a:schemeClr val="bg1"/>
                </a:solidFill>
                <a:latin typeface="Montserrat" pitchFamily="2" charset="0"/>
                <a:ea typeface="思源黑體 Normal" panose="020B0400000000000000" pitchFamily="34" charset="-120"/>
                <a:cs typeface="+mn-cs"/>
              </a:defRPr>
            </a:lvl1pPr>
          </a:lstStyle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278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9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7" r:id="rId3"/>
    <p:sldLayoutId id="214748367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="" xmlns:a16="http://schemas.microsoft.com/office/drawing/2014/main" id="{E022DC58-0C10-489E-7EFC-F37CF51DD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594" y="2459765"/>
            <a:ext cx="6877568" cy="2077066"/>
          </a:xfrm>
        </p:spPr>
        <p:txBody>
          <a:bodyPr>
            <a:noAutofit/>
          </a:bodyPr>
          <a:lstStyle/>
          <a:p>
            <a:r>
              <a:rPr lang="zh-TW" altLang="en-US" sz="3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行政院人事行政總處</a:t>
            </a:r>
            <a:endParaRPr lang="en-US" altLang="zh-TW" sz="3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「闔家安康</a:t>
            </a:r>
            <a:r>
              <a:rPr lang="en-US" altLang="zh-TW" sz="3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2.0</a:t>
            </a:r>
            <a:r>
              <a:rPr lang="zh-TW" altLang="en-US" sz="3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」</a:t>
            </a:r>
            <a:endParaRPr lang="en-US" altLang="zh-TW" sz="3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全國公教員工團體保險專案</a:t>
            </a:r>
            <a:endParaRPr lang="en-US" altLang="zh-TW" sz="3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6140" y="4709959"/>
            <a:ext cx="3838722" cy="890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凱基人壽 專屬服務團隊</a:t>
            </a: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10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10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7511A77-7E55-C3F6-18D9-F6D5DE96D1F1}"/>
              </a:ext>
            </a:extLst>
          </p:cNvPr>
          <p:cNvSpPr txBox="1"/>
          <p:nvPr/>
        </p:nvSpPr>
        <p:spPr>
          <a:xfrm>
            <a:off x="545123" y="1413271"/>
            <a:ext cx="7928695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lnSpc>
                <a:spcPts val="2500"/>
              </a:lnSpc>
            </a:pPr>
            <a:r>
              <a:rPr kumimoji="1" lang="zh-TW" altLang="zh-TW" sz="2200" b="1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投保對象</a:t>
            </a:r>
            <a:r>
              <a:rPr kumimoji="1" lang="en-US" altLang="zh-TW" sz="2200" b="1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</a:p>
          <a:p>
            <a:pPr marL="0" lv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行政院人事行政總處之全國各級機關、公私立學校及公營事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lang="en-US" altLang="zh-TW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業機構現職員工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含聘雇人員、約用人員及育嬰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留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職停薪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人員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TW" sz="20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惟不含育嬰留職停薪以外之其他留職停薪人員</a:t>
            </a:r>
            <a:r>
              <a:rPr lang="en-US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TW" sz="20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其配偶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子女、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父母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（含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配偶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父母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20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現職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員工本人需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加保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後</a:t>
            </a:r>
            <a:r>
              <a:rPr lang="zh-TW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眷屬始可附加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">
              <a:lnSpc>
                <a:spcPts val="2500"/>
              </a:lnSpc>
            </a:pPr>
            <a:r>
              <a:rPr kumimoji="1" lang="zh-TW" altLang="en-US" sz="2200" b="1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填寫文件：</a:t>
            </a:r>
            <a:endParaRPr kumimoji="1" lang="en-US" altLang="zh-TW" sz="2200" b="1" dirty="0">
              <a:solidFill>
                <a:srgbClr val="E6241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加入表、信用卡授權書。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0" indent="0">
              <a:buNone/>
            </a:pP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fontAlgn="b">
              <a:lnSpc>
                <a:spcPts val="2500"/>
              </a:lnSpc>
            </a:pPr>
            <a:r>
              <a:rPr kumimoji="1" lang="zh-TW" altLang="zh-TW" sz="2200" b="1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檢附身分證明文件</a:t>
            </a:r>
            <a:r>
              <a:rPr kumimoji="1" lang="zh-TW" altLang="en-US" sz="2200" b="1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kumimoji="1" lang="en-US" altLang="zh-TW" sz="2200" b="1" dirty="0">
              <a:solidFill>
                <a:srgbClr val="E6241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如公務人員識別證影本、一年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含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以上約聘書影本、在職證明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書影本，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無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上述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身分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證明文件，可蓋人事單位戳章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可為收發章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代替。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0E2FE45F-3C6C-594B-A0A3-3384AE9EE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573" y="4396468"/>
            <a:ext cx="1921205" cy="1921205"/>
          </a:xfrm>
          <a:prstGeom prst="rect">
            <a:avLst/>
          </a:prstGeom>
        </p:spPr>
      </p:pic>
      <p:sp>
        <p:nvSpPr>
          <p:cNvPr id="7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545123" y="520530"/>
            <a:ext cx="6339472" cy="516965"/>
          </a:xfrm>
        </p:spPr>
        <p:txBody>
          <a:bodyPr/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新加保作業說明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336655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11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7511A77-7E55-C3F6-18D9-F6D5DE96D1F1}"/>
              </a:ext>
            </a:extLst>
          </p:cNvPr>
          <p:cNvSpPr txBox="1"/>
          <p:nvPr/>
        </p:nvSpPr>
        <p:spPr>
          <a:xfrm>
            <a:off x="587986" y="1683696"/>
            <a:ext cx="79286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sz="2200" b="1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被保險人職業</a:t>
            </a:r>
            <a:endParaRPr kumimoji="1" lang="en-US" altLang="zh-TW" sz="2200" b="1" dirty="0">
              <a:solidFill>
                <a:srgbClr val="E6241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工作性質限職業分類第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類者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需詳細說明工作性質內容，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例如：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警員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請說明巡邏、交警、行政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技術員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請說明車床技術員、銑床技術員、汽機  車製造技術員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;【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司機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請說明托板車司機、大貨車、砂石車司機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..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若於保險年度中職業等級變動為非第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類人員，則需提出變更退保，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凱基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人壽將退還未到期保費。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一經承保後，將持續有效至保單年度屆滿；若現職員工因身故致終止加保資格者，其眷屬亦需同時辦理退保。</a:t>
            </a:r>
          </a:p>
          <a:p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9BA4936-5ECC-104E-8C9B-E3E53C45A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30" r="13379"/>
          <a:stretch/>
        </p:blipFill>
        <p:spPr>
          <a:xfrm>
            <a:off x="5065790" y="678479"/>
            <a:ext cx="3632545" cy="239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545123" y="520530"/>
            <a:ext cx="6339472" cy="516965"/>
          </a:xfrm>
        </p:spPr>
        <p:txBody>
          <a:bodyPr/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新加保作業說明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12074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12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7511A77-7E55-C3F6-18D9-F6D5DE96D1F1}"/>
              </a:ext>
            </a:extLst>
          </p:cNvPr>
          <p:cNvSpPr txBox="1"/>
          <p:nvPr/>
        </p:nvSpPr>
        <p:spPr>
          <a:xfrm>
            <a:off x="545123" y="1237005"/>
            <a:ext cx="79286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方案一：原方案投保規則不變。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方案二：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1"/>
            <a:r>
              <a:rPr lang="zh-TW" altLang="zh-TW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所有被保險人需投保同一方案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，不得跨方案投保。</a:t>
            </a:r>
          </a:p>
          <a:p>
            <a:pPr marL="0" lvl="1"/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員工、配偶、子女</a:t>
            </a:r>
            <a:r>
              <a:rPr lang="zh-TW" altLang="zh-TW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需填寫健康告知聲明書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1"/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經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凱基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人壽核保同意後始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予以</a:t>
            </a:r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承保。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1"/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1"/>
            <a:r>
              <a:rPr lang="zh-TW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保險年度期間不接受險種轉換。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lvl="1"/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若員工無法承保，則全戶不予承保，若僅眷屬無法承保，則僅當位眷屬不承保，其餘可承保。</a:t>
            </a:r>
            <a:endParaRPr lang="zh-TW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0E8176C9-F0F9-054E-931D-74A621FA6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28" y="3773422"/>
            <a:ext cx="2919427" cy="2514564"/>
          </a:xfrm>
          <a:prstGeom prst="rect">
            <a:avLst/>
          </a:prstGeom>
        </p:spPr>
      </p:pic>
      <p:sp>
        <p:nvSpPr>
          <p:cNvPr id="7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545123" y="520530"/>
            <a:ext cx="6339472" cy="516965"/>
          </a:xfrm>
        </p:spPr>
        <p:txBody>
          <a:bodyPr/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新加保作業說明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230195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13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17511A77-7E55-C3F6-18D9-F6D5DE96D1F1}"/>
              </a:ext>
            </a:extLst>
          </p:cNvPr>
          <p:cNvSpPr txBox="1"/>
          <p:nvPr/>
        </p:nvSpPr>
        <p:spPr>
          <a:xfrm>
            <a:off x="545123" y="1068287"/>
            <a:ext cx="792869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闔家安康加保標準程序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◎每月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日前為受理截止日，將加入表送交服務專責人員，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經核保通過後生效日自下個月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日生效。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◎例一：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6/15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送件，則生效日為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7/1</a:t>
            </a:r>
            <a:b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◎例二：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6/16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送件，則生效日為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8/1</a:t>
            </a:r>
          </a:p>
          <a:p>
            <a:pPr>
              <a:lnSpc>
                <a:spcPct val="150000"/>
              </a:lnSpc>
            </a:pP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闔家安康退保標準程序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◎被保險人身故： 請於加入表填寫身故人員資料並勾選退保，連同身 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故證明文件交由服務人員辦理退保作業。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◎例一：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6/2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身故，則退保生效日為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6/30</a:t>
            </a:r>
            <a:b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◎例二：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10/20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送件，則退保生效日為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10/31</a:t>
            </a:r>
            <a:endParaRPr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EE9BCBD0-0687-8546-9F4C-006E8FB6D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43" y="1624263"/>
            <a:ext cx="2250511" cy="2565035"/>
          </a:xfrm>
          <a:prstGeom prst="rect">
            <a:avLst/>
          </a:prstGeom>
        </p:spPr>
      </p:pic>
      <p:sp>
        <p:nvSpPr>
          <p:cNvPr id="7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545123" y="520530"/>
            <a:ext cx="6339472" cy="516965"/>
          </a:xfrm>
        </p:spPr>
        <p:txBody>
          <a:bodyPr/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新加保作業說明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152652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14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6550"/>
            <a:ext cx="8475422" cy="6367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28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15</a:t>
            </a:fld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892275" y="3751597"/>
            <a:ext cx="362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307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~THANK YOU~</a:t>
            </a:r>
            <a:endParaRPr lang="zh-TW" altLang="en-US" sz="2400" b="1" dirty="0">
              <a:solidFill>
                <a:srgbClr val="00307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52" t="18061" r="19924" b="26426"/>
          <a:stretch>
            <a:fillRect/>
          </a:stretch>
        </p:blipFill>
        <p:spPr bwMode="auto">
          <a:xfrm>
            <a:off x="0" y="0"/>
            <a:ext cx="7408333" cy="369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67142"/>
            <a:ext cx="9144000" cy="139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360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2"/>
          <p:cNvSpPr>
            <a:spLocks noGrp="1"/>
          </p:cNvSpPr>
          <p:nvPr>
            <p:ph type="body" sz="quarter" idx="17"/>
          </p:nvPr>
        </p:nvSpPr>
        <p:spPr>
          <a:xfrm>
            <a:off x="185200" y="451881"/>
            <a:ext cx="6291060" cy="387724"/>
          </a:xfrm>
        </p:spPr>
        <p:txBody>
          <a:bodyPr/>
          <a:lstStyle/>
          <a:p>
            <a:r>
              <a:rPr lang="zh-TW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「凱基人壽」與您 </a:t>
            </a:r>
            <a:r>
              <a:rPr lang="zh-TW" altLang="en-US" sz="36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Say Hello </a:t>
            </a: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2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284330" y="1314791"/>
            <a:ext cx="4201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TW" altLang="en-US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中國人壽</a:t>
            </a:r>
            <a:r>
              <a:rPr lang="en-US" altLang="zh-TW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2024/1/1</a:t>
            </a:r>
            <a:r>
              <a:rPr lang="zh-TW" altLang="en-US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起更名凱基人壽</a:t>
            </a:r>
            <a:endParaRPr lang="en-US" altLang="zh-TW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fontAlgn="base"/>
            <a:r>
              <a:rPr lang="zh-TW" altLang="en-US" sz="2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保戶權益不受影響</a:t>
            </a:r>
          </a:p>
        </p:txBody>
      </p:sp>
      <p:sp>
        <p:nvSpPr>
          <p:cNvPr id="17" name="矩形 16"/>
          <p:cNvSpPr/>
          <p:nvPr/>
        </p:nvSpPr>
        <p:spPr>
          <a:xfrm>
            <a:off x="439295" y="2582189"/>
            <a:ext cx="3896629" cy="23775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base"/>
            <a:r>
              <a:rPr lang="zh-TW" altLang="en-US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開發金控公告子公司中國人壽更名一事，將</a:t>
            </a:r>
            <a:r>
              <a:rPr lang="zh-TW" altLang="en-US" sz="135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從</a:t>
            </a:r>
            <a:r>
              <a:rPr lang="en-US" altLang="zh-TW" sz="135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135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35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35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35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35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日起正式啟用「凱基人壽保險股份有限公司」，強調保戶權益不因變更公司名稱而有任何影響。</a:t>
            </a:r>
          </a:p>
          <a:p>
            <a:pPr algn="just" fontAlgn="base"/>
            <a:r>
              <a:rPr lang="zh-TW" altLang="en-US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中國人壽成為開發金控</a:t>
            </a:r>
            <a:r>
              <a:rPr lang="en-US" altLang="zh-TW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lang="zh-TW" altLang="en-US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％子公司後，成為開發金控重要獲利來源，開發金控擬將中國人壽更名，與其他凱基證券、凱基投信等子公司在名稱上更像集團中的一員。開發金控公告「凱基人壽保險股份有限公司」的公司變更登記事項，已經經濟部核准，預計將從</a:t>
            </a:r>
            <a:r>
              <a:rPr lang="en-US" altLang="zh-TW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</a:t>
            </a:r>
            <a:r>
              <a:rPr lang="zh-TW" altLang="en-US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350" b="1" dirty="0">
                <a:solidFill>
                  <a:srgbClr val="27272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日起正式更名爲凱基人壽，但保戶權益完全不受影響。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4608085" y="1115988"/>
            <a:ext cx="4171752" cy="1269228"/>
            <a:chOff x="5959353" y="233020"/>
            <a:chExt cx="5562336" cy="169230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9353" y="233020"/>
              <a:ext cx="5562336" cy="169230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8250116" y="1441938"/>
              <a:ext cx="2045677" cy="219808"/>
            </a:xfrm>
            <a:prstGeom prst="rect">
              <a:avLst/>
            </a:prstGeom>
            <a:solidFill>
              <a:srgbClr val="E15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全台據點總動員</a:t>
              </a:r>
              <a:r>
                <a:rPr lang="en-US" altLang="zh-TW" sz="105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!!</a:t>
              </a:r>
              <a:endParaRPr lang="zh-TW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0098" y="2385216"/>
            <a:ext cx="2864789" cy="326828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7515" y="2385216"/>
            <a:ext cx="1272578" cy="187465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7515" y="4219861"/>
            <a:ext cx="1262322" cy="1433637"/>
          </a:xfrm>
          <a:prstGeom prst="rect">
            <a:avLst/>
          </a:prstGeom>
        </p:spPr>
      </p:pic>
      <p:cxnSp>
        <p:nvCxnSpPr>
          <p:cNvPr id="25" name="直線接點 24"/>
          <p:cNvCxnSpPr/>
          <p:nvPr/>
        </p:nvCxnSpPr>
        <p:spPr>
          <a:xfrm>
            <a:off x="507756" y="2417146"/>
            <a:ext cx="37549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566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4" y="503979"/>
            <a:ext cx="869435" cy="86943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3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487" y="1373414"/>
            <a:ext cx="8210550" cy="1809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462" y="3068514"/>
            <a:ext cx="8134350" cy="1485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212" y="4478608"/>
            <a:ext cx="8029575" cy="1647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3" y="503979"/>
            <a:ext cx="1974240" cy="71577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8134" y="503979"/>
            <a:ext cx="3052330" cy="710714"/>
          </a:xfrm>
          <a:prstGeom prst="rect">
            <a:avLst/>
          </a:prstGeom>
          <a:ln>
            <a:solidFill>
              <a:srgbClr val="0C512D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8947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4</a:t>
            </a:fld>
            <a:endParaRPr lang="en-US" dirty="0"/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290946" y="470533"/>
            <a:ext cx="8369699" cy="516965"/>
          </a:xfrm>
        </p:spPr>
        <p:txBody>
          <a:bodyPr/>
          <a:lstStyle/>
          <a:p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闔家安康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全國公教員工團體保險專案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22" y="1002890"/>
            <a:ext cx="8862777" cy="42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028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5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43753" y="1257074"/>
            <a:ext cx="7937537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ts val="2500"/>
              </a:lnSpc>
            </a:pPr>
            <a:endParaRPr kumimoji="1" lang="en-US" altLang="zh-TW" b="1" dirty="0">
              <a:solidFill>
                <a:srgbClr val="E6241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">
              <a:lnSpc>
                <a:spcPts val="2500"/>
              </a:lnSpc>
            </a:pPr>
            <a:endParaRPr kumimoji="1" lang="en-US" altLang="zh-TW" b="1" dirty="0">
              <a:solidFill>
                <a:srgbClr val="E6241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">
              <a:lnSpc>
                <a:spcPts val="2500"/>
              </a:lnSpc>
            </a:pPr>
            <a:r>
              <a:rPr kumimoji="1" lang="zh-TW" altLang="en-US" sz="2400" b="1" u="sng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保險期間</a:t>
            </a: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第一年度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：自</a:t>
            </a:r>
            <a:r>
              <a:rPr lang="en-US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日零時起至</a:t>
            </a:r>
            <a:r>
              <a:rPr lang="en-US" altLang="zh-TW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115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時</a:t>
            </a:r>
            <a:r>
              <a:rPr lang="zh-TW" altLang="en-US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止</a:t>
            </a:r>
            <a:endParaRPr lang="en-US" altLang="zh-TW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第二年度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：自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日零時起至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116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時止</a:t>
            </a:r>
            <a:endParaRPr lang="en-US" altLang="zh-TW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第三年度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：自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116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日零時起至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117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時止</a:t>
            </a:r>
            <a:endParaRPr lang="en-US" altLang="zh-TW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endParaRPr lang="en-US" altLang="zh-TW" sz="2400" dirty="0"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">
              <a:lnSpc>
                <a:spcPts val="2500"/>
              </a:lnSpc>
            </a:pPr>
            <a:r>
              <a:rPr kumimoji="1" lang="zh-TW" altLang="en-US" sz="2400" b="1" u="sng" dirty="0">
                <a:solidFill>
                  <a:srgbClr val="E6241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年齡規定</a:t>
            </a:r>
            <a:endParaRPr kumimoji="1" lang="en-US" altLang="zh-TW" sz="2400" b="1" u="sng" dirty="0">
              <a:solidFill>
                <a:srgbClr val="E6241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">
              <a:lnSpc>
                <a:spcPts val="2500"/>
              </a:lnSpc>
              <a:spcBef>
                <a:spcPts val="900"/>
              </a:spcBef>
            </a:pP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員工：現職員工及配偶</a:t>
            </a:r>
            <a:r>
              <a:rPr lang="en-US" altLang="zh-TW" sz="1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以戶籍登記為準</a:t>
            </a:r>
            <a:r>
              <a:rPr lang="en-US" altLang="zh-TW" sz="1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投保年齡上限為保險年齡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70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歲，</a:t>
            </a:r>
            <a:endParaRPr lang="en-US" altLang="zh-TW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">
              <a:lnSpc>
                <a:spcPts val="2500"/>
              </a:lnSpc>
            </a:pP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　　　續保至 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80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歲。</a:t>
            </a:r>
            <a:endParaRPr lang="en-US" altLang="zh-TW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子女：自出生且健康出院起至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歲且未婚之員工戶籍所登記子女。</a:t>
            </a:r>
            <a:endParaRPr lang="en-US" altLang="zh-TW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父母：首次投保年齡上限為保險年齡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70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歲，續保至</a:t>
            </a:r>
            <a:r>
              <a:rPr lang="en-US" altLang="zh-TW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80</a:t>
            </a:r>
            <a:r>
              <a:rPr lang="zh-TW" altLang="en-US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歲。</a:t>
            </a:r>
            <a:endParaRPr lang="en-US" altLang="zh-TW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BDF6B8BC-07CB-CC42-95BD-C8C69264E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91" y="0"/>
            <a:ext cx="1515609" cy="2701395"/>
          </a:xfrm>
          <a:prstGeom prst="rect">
            <a:avLst/>
          </a:prstGeom>
        </p:spPr>
      </p:pic>
      <p:sp>
        <p:nvSpPr>
          <p:cNvPr id="7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486932" y="520530"/>
            <a:ext cx="6339472" cy="516965"/>
          </a:xfrm>
        </p:spPr>
        <p:txBody>
          <a:bodyPr/>
          <a:lstStyle/>
          <a:p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闔家安康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2.0】</a:t>
            </a:r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7" y="2329565"/>
            <a:ext cx="406349" cy="406349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219808" y="2308406"/>
            <a:ext cx="7684477" cy="457200"/>
          </a:xfrm>
          <a:prstGeom prst="roundRect">
            <a:avLst/>
          </a:prstGeom>
          <a:noFill/>
          <a:ln>
            <a:solidFill>
              <a:srgbClr val="0C51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273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6</a:t>
            </a:fld>
            <a:endParaRPr lang="en-US" dirty="0"/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553436" y="287773"/>
            <a:ext cx="1782441" cy="516965"/>
          </a:xfrm>
        </p:spPr>
        <p:txBody>
          <a:bodyPr/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商品說明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93" y="944755"/>
            <a:ext cx="4105275" cy="8953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200" y="2312756"/>
            <a:ext cx="8116997" cy="2965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54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414" y="258097"/>
            <a:ext cx="6151196" cy="612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7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1867" y="0"/>
            <a:ext cx="3024341" cy="659601"/>
          </a:xfrm>
          <a:prstGeom prst="rect">
            <a:avLst/>
          </a:prstGeom>
        </p:spPr>
      </p:pic>
      <p:sp>
        <p:nvSpPr>
          <p:cNvPr id="3" name="五邊形 2"/>
          <p:cNvSpPr/>
          <p:nvPr/>
        </p:nvSpPr>
        <p:spPr>
          <a:xfrm rot="5400000">
            <a:off x="1561345" y="2554593"/>
            <a:ext cx="4579371" cy="2110154"/>
          </a:xfrm>
          <a:prstGeom prst="homePlate">
            <a:avLst>
              <a:gd name="adj" fmla="val 22255"/>
            </a:avLst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爆炸 2 1"/>
          <p:cNvSpPr/>
          <p:nvPr/>
        </p:nvSpPr>
        <p:spPr>
          <a:xfrm>
            <a:off x="3178277" y="5502938"/>
            <a:ext cx="1909917" cy="661888"/>
          </a:xfrm>
          <a:prstGeom prst="irregularSeal2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2,340</a:t>
            </a:r>
            <a:r>
              <a:rPr lang="zh-TW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endParaRPr lang="zh-TW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69495" y="1862972"/>
            <a:ext cx="1138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重大燒燙傷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832624" y="2296796"/>
            <a:ext cx="1138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運輸事故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825249" y="2693808"/>
            <a:ext cx="1138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水災或溺水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832622" y="3084343"/>
            <a:ext cx="1138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航空意外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869494" y="1418263"/>
            <a:ext cx="1138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身故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3993124" y="1396141"/>
            <a:ext cx="905609" cy="3077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300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000499" y="1873162"/>
            <a:ext cx="905609" cy="3077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105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985851" y="2285575"/>
            <a:ext cx="905609" cy="3077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300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3984433" y="2707106"/>
            <a:ext cx="905609" cy="3077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3969683" y="3091765"/>
            <a:ext cx="905609" cy="3077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</a:t>
            </a:r>
            <a:r>
              <a:rPr lang="zh-TW" altLang="en-US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萬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847371" y="3489676"/>
            <a:ext cx="1980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傷害醫療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847371" y="3908808"/>
            <a:ext cx="1980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意外傷害住院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862120" y="4335314"/>
            <a:ext cx="1980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意外傷害門診醫療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2847371" y="4742452"/>
            <a:ext cx="1980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意外傷害加護病房費用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862120" y="5138160"/>
            <a:ext cx="1980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意外傷害住院手術費用</a:t>
            </a:r>
          </a:p>
        </p:txBody>
      </p:sp>
    </p:spTree>
    <p:extLst>
      <p:ext uri="{BB962C8B-B14F-4D97-AF65-F5344CB8AC3E}">
        <p14:creationId xmlns="" xmlns:p14="http://schemas.microsoft.com/office/powerpoint/2010/main" val="27276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8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136" y="1696835"/>
            <a:ext cx="7610475" cy="4229100"/>
          </a:xfrm>
          <a:prstGeom prst="rect">
            <a:avLst/>
          </a:prstGeom>
        </p:spPr>
      </p:pic>
      <p:sp>
        <p:nvSpPr>
          <p:cNvPr id="5" name="文字版面配置區 2"/>
          <p:cNvSpPr>
            <a:spLocks noGrp="1"/>
          </p:cNvSpPr>
          <p:nvPr>
            <p:ph type="body" sz="quarter" idx="17"/>
          </p:nvPr>
        </p:nvSpPr>
        <p:spPr>
          <a:xfrm>
            <a:off x="553436" y="287773"/>
            <a:ext cx="1782441" cy="516965"/>
          </a:xfrm>
        </p:spPr>
        <p:txBody>
          <a:bodyPr/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商品說明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36" y="830840"/>
            <a:ext cx="5819775" cy="790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66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599" y="523568"/>
            <a:ext cx="7071654" cy="560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433EF840-1BCB-F14A-4A60-9FE80B37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ts val="750"/>
              </a:spcBef>
            </a:pPr>
            <a:fld id="{0B807194-3771-480F-80AC-EA64DF713D95}" type="slidenum">
              <a:rPr lang="en-US" altLang="zh-TW" smtClean="0"/>
              <a:pPr algn="ctr">
                <a:spcBef>
                  <a:spcPts val="750"/>
                </a:spcBef>
              </a:pPr>
              <a:t>9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2817" y="103238"/>
            <a:ext cx="4600455" cy="624939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960631" y="3895558"/>
            <a:ext cx="5897369" cy="477339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988142" y="1133530"/>
            <a:ext cx="3819832" cy="29706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75379" y="3053600"/>
            <a:ext cx="5904744" cy="788356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爆炸 2 8"/>
          <p:cNvSpPr/>
          <p:nvPr/>
        </p:nvSpPr>
        <p:spPr>
          <a:xfrm>
            <a:off x="3126659" y="4999704"/>
            <a:ext cx="2005779" cy="737418"/>
          </a:xfrm>
          <a:prstGeom prst="irregularSeal2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u="sng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3,540</a:t>
            </a:r>
            <a:r>
              <a:rPr lang="zh-TW" altLang="en-US" sz="1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endParaRPr lang="zh-TW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86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560</TotalTime>
  <Words>756</Words>
  <Application>Microsoft Office PowerPoint</Application>
  <PresentationFormat>如螢幕大小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Dane Cheng (TWN-MEW)</dc:creator>
  <cp:lastModifiedBy>Microsoft</cp:lastModifiedBy>
  <cp:revision>43</cp:revision>
  <dcterms:created xsi:type="dcterms:W3CDTF">2023-08-23T11:23:58Z</dcterms:created>
  <dcterms:modified xsi:type="dcterms:W3CDTF">2025-04-20T15:09:32Z</dcterms:modified>
</cp:coreProperties>
</file>